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256" r:id="rId6"/>
    <p:sldId id="257" r:id="rId7"/>
    <p:sldId id="260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5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031" name="图片 1" descr="封面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25400" y="-1587"/>
            <a:ext cx="12217400" cy="68722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2055" name="图片 1" descr="3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12638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409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4098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3079" name="图片 4103" descr="ppt尾页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2055" name="图片 1" descr="3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12638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2049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9286240" cy="1584325"/>
          </a:xfrm>
          <a:ln/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XXX</a:t>
            </a:r>
            <a:r>
              <a:rPr lang="zh-CN" altLang="en-US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项目名称</a:t>
            </a:r>
            <a:br>
              <a:rPr lang="zh-CN" altLang="en-US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</a:br>
            <a:r>
              <a:rPr lang="en-US" altLang="zh-CN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   </a:t>
            </a:r>
            <a:r>
              <a:rPr lang="en-US" altLang="zh-CN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——</a:t>
            </a:r>
            <a:r>
              <a:rPr lang="zh-CN" altLang="en-US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初始审查汇报</a:t>
            </a:r>
            <a:endParaRPr lang="zh-CN" altLang="en-US" sz="3600" b="1" kern="120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098" name="副标题 2050"/>
          <p:cNvSpPr>
            <a:spLocks noGrp="1"/>
          </p:cNvSpPr>
          <p:nvPr>
            <p:ph type="subTitle" idx="1"/>
          </p:nvPr>
        </p:nvSpPr>
        <p:spPr>
          <a:xfrm>
            <a:off x="2927350" y="4149090"/>
            <a:ext cx="6400800" cy="801370"/>
          </a:xfrm>
          <a:ln/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日</a:t>
            </a:r>
            <a:endParaRPr lang="zh-CN" altLang="zh-CN" sz="3200" kern="1200" baseline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研究内容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研究目的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研究方法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研究设计</a:t>
            </a:r>
            <a:b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(内容请简要概括，可根据实际增减）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试验人群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入排标准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研究分组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是否使用安慰剂：（如否，可删除本项内容）</a:t>
            </a:r>
            <a:endParaRPr sz="2800" dirty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sz="2000" dirty="0">
                <a:latin typeface="+mn-ea"/>
                <a:sym typeface="+mn-ea"/>
              </a:rPr>
              <a:t>必须使用安慰剂的原因：</a:t>
            </a:r>
            <a:endParaRPr sz="2000" dirty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sz="2000" dirty="0">
                <a:latin typeface="+mn-ea"/>
                <a:sym typeface="+mn-ea"/>
              </a:rPr>
              <a:t>安慰剂组的必要保护措施</a:t>
            </a:r>
            <a:endParaRPr sz="20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研究设计</a:t>
            </a:r>
            <a:b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(内容请简要概括，可根据实际增减）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数据量计算依据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统计分析方法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数据管理方法/监察和稽查计划（DSMP/DSMB）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评价指标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研究进展计划</a:t>
            </a:r>
            <a:endParaRPr lang="zh-CN" altLang="en-US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研究成果及表现形式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预期研究成果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成果表现形式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受试者招募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是否有招募：（若是，填写下列内容，若否，可删除下列内容）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拟采用的招募方式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招募所需材料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招募场所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知情同意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是否符合免除知情同意：（若是，17-18页可删除，若否，则删除本页）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免除知情同意的理由：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获取受试者知情同意过程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知情同意由谁做（是否经过培训）：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知情同意地点：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知情同意方法：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是否涉及以下内容：（如是，根据实际保留填写，若否，可删除该选项全部内容）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sz="2000" dirty="0">
                <a:latin typeface="+mn-ea"/>
                <a:sym typeface="+mn-ea"/>
              </a:rPr>
              <a:t>特殊签订要求：（如：仅受试者本人签署/特定情况下可由法定代理人或家属代签）</a:t>
            </a:r>
            <a:endParaRPr sz="20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sz="2000" dirty="0">
                <a:latin typeface="+mn-ea"/>
                <a:sym typeface="+mn-ea"/>
              </a:rPr>
              <a:t>重新获取知情同意的规定及要求：</a:t>
            </a:r>
            <a:endParaRPr sz="20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sz="2000" dirty="0">
                <a:latin typeface="+mn-ea"/>
                <a:sym typeface="+mn-ea"/>
              </a:rPr>
              <a:t>受试者撤回知情同意（后）的规定：</a:t>
            </a:r>
            <a:endParaRPr sz="20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知情同意内容</a:t>
            </a:r>
            <a:b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（请简要填写）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风险与不适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预期获益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医疗保护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备选治疗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赔偿、补偿、研究费用、保险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保密性医疗保护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自愿性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样本适用范围及时限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发生损害后的治疗措施及费用</a:t>
            </a:r>
            <a:endParaRPr lang="zh-CN" altLang="en-US" sz="2800"/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中途退出等受试者权利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弱势群体</a:t>
            </a:r>
            <a:endParaRPr lang="zh-CN" altLang="en-US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是否涉及弱势群体：（若是，请填写下列内容，若否，可删除本页）</a:t>
            </a:r>
            <a:endParaRPr lang="zh-CN" altLang="en-US" sz="2800">
              <a:sym typeface="+mn-ea"/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涉及种类：</a:t>
            </a:r>
            <a:endParaRPr lang="zh-CN" altLang="en-US" sz="2800">
              <a:sym typeface="+mn-ea"/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必须纳入原因：</a:t>
            </a:r>
            <a:endParaRPr lang="zh-CN" altLang="en-US" sz="2800">
              <a:sym typeface="+mn-ea"/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保护措施：</a:t>
            </a:r>
            <a:endParaRPr lang="zh-CN" altLang="en-US" sz="2800">
              <a:sym typeface="+mn-ea"/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 sz="2800">
                <a:sym typeface="+mn-ea"/>
              </a:rPr>
              <a:t>知情同意的签署要求等：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09600" y="908685"/>
            <a:ext cx="10972800" cy="4525963"/>
          </a:xfrm>
          <a:ln/>
        </p:spPr>
        <p:txBody>
          <a:bodyPr anchor="t" anchorCtr="0"/>
          <a:p>
            <a:pPr marL="0"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页为说明页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模板所含文本内容项请不要随意删减，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请按要求操作，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文本字体、大小和排版可根据实际调整。有疑问请及时联系伦理秘书。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做完后请与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PI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确认内容是否合适，无误后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至少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于会前一天发送至伦理邮箱（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py_gcpec@126.com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内容请简要概括，不建议原文篇幅过长。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如有其它内容可自行加页，整体汇报时间控制在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5-8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分钟。</a:t>
            </a:r>
            <a:endParaRPr lang="en-US" altLang="zh-CN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 </a:t>
            </a:r>
            <a:r>
              <a:rPr lang="zh-CN" altLang="en-US" sz="1800" b="1" u="sng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完成后删除此页。</a:t>
            </a:r>
            <a:endParaRPr lang="zh-CN" altLang="en-US" sz="1800" u="sng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6146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endParaRPr lang="zh-CN" altLang="zh-CN" dirty="0"/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研究项目汇报</a:t>
            </a:r>
            <a:endParaRPr lang="zh-CN" altLang="zh-CN" dirty="0"/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受理号：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见受理表，如，20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-001（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YW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）-01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项目名称：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我院参加科室：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主要研究者：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主要研究者在研项目数：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研究概况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+mn-ea"/>
                <a:sym typeface="+mn-ea"/>
              </a:rPr>
              <a:t>项目</a:t>
            </a:r>
            <a:r>
              <a:rPr lang="zh-CN" altLang="en-US" sz="2800" dirty="0" smtClean="0">
                <a:latin typeface="+mn-ea"/>
                <a:sym typeface="+mn-ea"/>
              </a:rPr>
              <a:t>类型：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填写药物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+mn-ea"/>
              </a:rPr>
              <a:t>分期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+mn-ea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+mn-ea"/>
              </a:rPr>
              <a:t>器械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类别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 smtClean="0">
                <a:latin typeface="+mn-ea"/>
                <a:sym typeface="+mn-ea"/>
              </a:rPr>
              <a:t>试验药物</a:t>
            </a:r>
            <a:r>
              <a:rPr lang="en-US" altLang="zh-CN" sz="2800" dirty="0" smtClean="0">
                <a:latin typeface="+mn-ea"/>
                <a:sym typeface="+mn-ea"/>
              </a:rPr>
              <a:t>/</a:t>
            </a:r>
            <a:r>
              <a:rPr lang="zh-CN" altLang="en-US" sz="2800" dirty="0" smtClean="0">
                <a:latin typeface="+mn-ea"/>
                <a:sym typeface="+mn-ea"/>
              </a:rPr>
              <a:t>器械名称：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+mn-ea"/>
                <a:sym typeface="+mn-ea"/>
              </a:rPr>
              <a:t>申办者：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en-US" altLang="zh-CN" sz="2800" dirty="0">
                <a:latin typeface="+mn-ea"/>
                <a:sym typeface="+mn-ea"/>
              </a:rPr>
              <a:t>CRO</a:t>
            </a:r>
            <a:r>
              <a:rPr lang="zh-CN" altLang="en-US" sz="2800" dirty="0">
                <a:latin typeface="+mn-ea"/>
                <a:sym typeface="+mn-ea"/>
              </a:rPr>
              <a:t>公司：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 smtClean="0">
                <a:latin typeface="+mn-ea"/>
                <a:sym typeface="+mn-ea"/>
              </a:rPr>
              <a:t>项目</a:t>
            </a:r>
            <a:r>
              <a:rPr lang="zh-CN" altLang="en-US" sz="2800" dirty="0">
                <a:latin typeface="+mn-ea"/>
                <a:sym typeface="+mn-ea"/>
              </a:rPr>
              <a:t>性质</a:t>
            </a:r>
            <a:r>
              <a:rPr lang="zh-CN" altLang="en-US" sz="2800" dirty="0" smtClean="0">
                <a:latin typeface="+mn-ea"/>
                <a:sym typeface="+mn-ea"/>
              </a:rPr>
              <a:t>：</a:t>
            </a:r>
            <a:r>
              <a:rPr lang="zh-CN" altLang="en-US" sz="2800" dirty="0">
                <a:latin typeface="+mn-ea"/>
                <a:sym typeface="+mn-ea"/>
              </a:rPr>
              <a:t>多中心</a:t>
            </a:r>
            <a:r>
              <a:rPr lang="en-US" altLang="zh-CN" sz="2800" dirty="0">
                <a:latin typeface="+mn-ea"/>
                <a:sym typeface="+mn-ea"/>
              </a:rPr>
              <a:t>/</a:t>
            </a:r>
            <a:r>
              <a:rPr lang="zh-CN" altLang="en-US" sz="2800" dirty="0">
                <a:latin typeface="+mn-ea"/>
                <a:sym typeface="+mn-ea"/>
              </a:rPr>
              <a:t>单中心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研究概况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+mn-ea"/>
                <a:sym typeface="+mn-ea"/>
              </a:rPr>
              <a:t>试验药物</a:t>
            </a:r>
            <a:r>
              <a:rPr lang="en-US" altLang="zh-CN" sz="2800" dirty="0">
                <a:latin typeface="+mn-ea"/>
                <a:sym typeface="+mn-ea"/>
              </a:rPr>
              <a:t>/</a:t>
            </a:r>
            <a:r>
              <a:rPr lang="zh-CN" altLang="en-US" sz="2800" dirty="0">
                <a:latin typeface="+mn-ea"/>
                <a:sym typeface="+mn-ea"/>
              </a:rPr>
              <a:t>器械信息</a:t>
            </a:r>
            <a:endParaRPr lang="zh-CN" altLang="en-US" sz="2800" dirty="0" smtClean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+mn-ea"/>
                <a:sym typeface="+mn-ea"/>
              </a:rPr>
              <a:t>有效成分：</a:t>
            </a:r>
            <a:endParaRPr lang="zh-CN" alt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+mn-ea"/>
                <a:sym typeface="+mn-ea"/>
              </a:rPr>
              <a:t>生产</a:t>
            </a:r>
            <a:r>
              <a:rPr lang="zh-CN" altLang="en-US" sz="2000" dirty="0" smtClean="0">
                <a:latin typeface="+mn-ea"/>
                <a:sym typeface="+mn-ea"/>
              </a:rPr>
              <a:t>单位：</a:t>
            </a:r>
            <a:endParaRPr lang="zh-CN" altLang="en-US" sz="2000" b="0" dirty="0" smtClean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+mn-ea"/>
                <a:sym typeface="+mn-ea"/>
              </a:rPr>
              <a:t>有效期：</a:t>
            </a:r>
            <a:endParaRPr lang="zh-CN" alt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+mn-ea"/>
                <a:sym typeface="+mn-ea"/>
              </a:rPr>
              <a:t>规格、方案规定的使用剂量</a:t>
            </a:r>
            <a:r>
              <a:rPr lang="en-US" altLang="zh-CN" sz="2000" dirty="0" smtClean="0">
                <a:latin typeface="+mn-ea"/>
                <a:sym typeface="+mn-ea"/>
              </a:rPr>
              <a:t>/</a:t>
            </a:r>
            <a:r>
              <a:rPr lang="zh-CN" altLang="en-US" sz="2000" dirty="0" smtClean="0">
                <a:latin typeface="+mn-ea"/>
                <a:sym typeface="+mn-ea"/>
              </a:rPr>
              <a:t>方法：</a:t>
            </a:r>
            <a:endParaRPr lang="zh-CN" altLang="en-US" sz="2000" dirty="0" smtClean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800" dirty="0" smtClean="0">
                <a:latin typeface="+mn-ea"/>
                <a:sym typeface="+mn-ea"/>
              </a:rPr>
              <a:t>对照药物</a:t>
            </a:r>
            <a:r>
              <a:rPr lang="en-US" altLang="zh-CN" sz="2800" dirty="0" smtClean="0">
                <a:latin typeface="+mn-ea"/>
                <a:sym typeface="+mn-ea"/>
              </a:rPr>
              <a:t>/</a:t>
            </a:r>
            <a:r>
              <a:rPr lang="zh-CN" altLang="en-US" sz="2800" dirty="0" smtClean="0">
                <a:latin typeface="+mn-ea"/>
                <a:sym typeface="+mn-ea"/>
              </a:rPr>
              <a:t>器械信息</a:t>
            </a:r>
            <a:endParaRPr lang="zh-CN" altLang="en-US" sz="2800" dirty="0" smtClean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+mn-ea"/>
                <a:sym typeface="+mn-ea"/>
              </a:rPr>
              <a:t>是否上市：</a:t>
            </a:r>
            <a:endParaRPr lang="zh-CN" altLang="en-US" sz="2000" b="0" dirty="0" smtClean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+mn-ea"/>
                <a:sym typeface="+mn-ea"/>
              </a:rPr>
              <a:t>有效成分：</a:t>
            </a:r>
            <a:endParaRPr lang="zh-CN" alt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+mn-ea"/>
                <a:sym typeface="+mn-ea"/>
              </a:rPr>
              <a:t>生产</a:t>
            </a:r>
            <a:r>
              <a:rPr lang="zh-CN" altLang="en-US" sz="2000" dirty="0" smtClean="0">
                <a:latin typeface="+mn-ea"/>
                <a:sym typeface="+mn-ea"/>
              </a:rPr>
              <a:t>单位：</a:t>
            </a:r>
            <a:endParaRPr lang="zh-CN" altLang="en-US" sz="2000" b="0" dirty="0" smtClean="0">
              <a:latin typeface="+mn-ea"/>
              <a:sym typeface="+mn-ea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+mn-ea"/>
                <a:sym typeface="+mn-ea"/>
              </a:rPr>
              <a:t>有效期：</a:t>
            </a:r>
            <a:endParaRPr lang="zh-CN" alt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+mn-ea"/>
                <a:sym typeface="+mn-ea"/>
              </a:rPr>
              <a:t>规格、方案规定的使用剂量</a:t>
            </a:r>
            <a:r>
              <a:rPr lang="en-US" altLang="zh-CN" sz="2000" dirty="0" smtClean="0">
                <a:latin typeface="+mn-ea"/>
                <a:sym typeface="+mn-ea"/>
              </a:rPr>
              <a:t>/</a:t>
            </a:r>
            <a:r>
              <a:rPr lang="zh-CN" altLang="en-US" sz="2000" dirty="0" smtClean="0">
                <a:latin typeface="+mn-ea"/>
                <a:sym typeface="+mn-ea"/>
              </a:rPr>
              <a:t>方法：</a:t>
            </a:r>
            <a:endParaRPr lang="en-US" altLang="zh-CN" sz="2000" b="1" dirty="0" smtClean="0">
              <a:solidFill>
                <a:srgbClr val="FF0000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研究团队名单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内容占位符 1"/>
          <p:cNvGraphicFramePr/>
          <p:nvPr>
            <p:ph idx="1"/>
          </p:nvPr>
        </p:nvGraphicFramePr>
        <p:xfrm>
          <a:off x="609600" y="1600200"/>
          <a:ext cx="1133983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8000"/>
                <a:gridCol w="2268000"/>
                <a:gridCol w="2268000"/>
                <a:gridCol w="2268000"/>
                <a:gridCol w="2268000"/>
              </a:tblGrid>
              <a:tr h="252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sym typeface="+mn-ea"/>
                        </a:rPr>
                        <a:t>序号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sym typeface="+mn-ea"/>
                        </a:rPr>
                        <a:t>研究者姓名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sym typeface="+mn-ea"/>
                        </a:rPr>
                        <a:t>研究者背景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sym typeface="+mn-ea"/>
                        </a:rPr>
                        <a:t>是否获得</a:t>
                      </a:r>
                      <a:r>
                        <a:rPr lang="en-US" altLang="zh-CN" sz="2000" b="1">
                          <a:solidFill>
                            <a:schemeClr val="tx2"/>
                          </a:solidFill>
                          <a:sym typeface="+mn-ea"/>
                        </a:rPr>
                        <a:t>GCP</a:t>
                      </a:r>
                      <a:r>
                        <a:rPr lang="zh-CN" altLang="en-US" sz="2000" b="1">
                          <a:solidFill>
                            <a:schemeClr val="tx2"/>
                          </a:solidFill>
                          <a:sym typeface="+mn-ea"/>
                        </a:rPr>
                        <a:t>证书（证书编号）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sym typeface="+mn-ea"/>
                        </a:rPr>
                        <a:t>负责事项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25200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研究中心名单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内容占位符 1"/>
          <p:cNvGraphicFramePr/>
          <p:nvPr>
            <p:ph idx="1"/>
          </p:nvPr>
        </p:nvGraphicFramePr>
        <p:xfrm>
          <a:off x="1703070" y="1628775"/>
          <a:ext cx="11340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8000"/>
                <a:gridCol w="2268000"/>
                <a:gridCol w="2268000"/>
                <a:gridCol w="2268000"/>
              </a:tblGrid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sym typeface="+mn-ea"/>
                        </a:rPr>
                        <a:t>序号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2"/>
                          </a:solidFill>
                          <a:sym typeface="+mn-ea"/>
                        </a:rPr>
                        <a:t>研究中心名称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2"/>
                          </a:solidFill>
                          <a:sym typeface="+mn-ea"/>
                        </a:rPr>
                        <a:t>主要研究者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2"/>
                          </a:solidFill>
                          <a:sym typeface="+mn-ea"/>
                        </a:rPr>
                        <a:t>参与</a:t>
                      </a:r>
                      <a:r>
                        <a:rPr lang="en-US" altLang="zh-CN" sz="2000">
                          <a:solidFill>
                            <a:schemeClr val="tx2"/>
                          </a:solidFill>
                          <a:sym typeface="+mn-ea"/>
                        </a:rPr>
                        <a:t>/</a:t>
                      </a:r>
                      <a:r>
                        <a:rPr lang="zh-CN" altLang="en-US" sz="2000">
                          <a:solidFill>
                            <a:schemeClr val="tx2"/>
                          </a:solidFill>
                          <a:sym typeface="+mn-ea"/>
                        </a:rPr>
                        <a:t>组长</a:t>
                      </a:r>
                      <a:endParaRPr lang="zh-CN" altLang="en-US" sz="2000" b="1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25200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  <a:b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（请根据实际填写，可增减）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动物实验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文献基础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临床前研究</a:t>
            </a: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+mn-ea"/>
                <a:sym typeface="+mn-ea"/>
              </a:rPr>
              <a:t>前期研究结果</a:t>
            </a: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研究意义和必要性</a:t>
            </a:r>
            <a:endParaRPr lang="zh-CN" altLang="en-US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23570" y="1412875"/>
            <a:ext cx="11168380" cy="5140325"/>
          </a:xfrm>
        </p:spPr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TI4Y2E4MDM3ODkzNmMwNzM5YjliYzQ2NGI2YWJhOTA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WPS 演示</Application>
  <PresentationFormat>在屏幕上显示</PresentationFormat>
  <Paragraphs>163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Arial Black</vt:lpstr>
      <vt:lpstr>黑体</vt:lpstr>
      <vt:lpstr>Arial Unicode MS</vt:lpstr>
      <vt:lpstr>楷体_GB2312</vt:lpstr>
      <vt:lpstr>Times New Roman</vt:lpstr>
      <vt:lpstr>Wingdings</vt:lpstr>
      <vt:lpstr>楷体</vt:lpstr>
      <vt:lpstr>默认设计模板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研究项目汇报</vt:lpstr>
      <vt:lpstr>研究概况</vt:lpstr>
      <vt:lpstr>研究概况</vt:lpstr>
      <vt:lpstr>研究团队名单</vt:lpstr>
      <vt:lpstr>研究概况</vt:lpstr>
      <vt:lpstr>研究背景 （请根据实际填写，可增减）</vt:lpstr>
      <vt:lpstr>研究背景 （请根据实际填写，可增减）</vt:lpstr>
      <vt:lpstr>研究内容</vt:lpstr>
      <vt:lpstr>研究设计 (内容请简要概括，可根据实际增减）</vt:lpstr>
      <vt:lpstr>研究意义和必要性</vt:lpstr>
      <vt:lpstr>研究内容</vt:lpstr>
      <vt:lpstr>研究成果及表现形式</vt:lpstr>
      <vt:lpstr>受试者招募</vt:lpstr>
      <vt:lpstr>知情同意</vt:lpstr>
      <vt:lpstr>知情同意</vt:lpstr>
      <vt:lpstr>知情同意内容 （请简要填写）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冯富肩</cp:lastModifiedBy>
  <cp:revision>15</cp:revision>
  <dcterms:created xsi:type="dcterms:W3CDTF">2009-08-01T14:17:27Z</dcterms:created>
  <dcterms:modified xsi:type="dcterms:W3CDTF">2024-04-18T02:00:05Z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701C2B121ABE40D282A45E2F9BD01EA6_12</vt:lpwstr>
  </property>
</Properties>
</file>